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AA18D-89B6-4D72-A731-21E90696EF72}" type="datetimeFigureOut">
              <a:rPr lang="pt-BR" smtClean="0"/>
              <a:t>15/08/2011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F6921-F1F0-4673-B077-F01C7127E3F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Arquitetura Básica de um Computador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Prof. Ricardo S. Casado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CD-ROM (</a:t>
            </a:r>
            <a:r>
              <a:rPr lang="pt-BR" dirty="0" err="1" smtClean="0"/>
              <a:t>Compact</a:t>
            </a:r>
            <a:r>
              <a:rPr lang="pt-BR" dirty="0" smtClean="0"/>
              <a:t> Disk </a:t>
            </a:r>
            <a:r>
              <a:rPr lang="pt-BR" dirty="0" err="1" smtClean="0"/>
              <a:t>Read-Only</a:t>
            </a:r>
            <a:r>
              <a:rPr lang="pt-BR" dirty="0" smtClean="0"/>
              <a:t> Memory)</a:t>
            </a:r>
          </a:p>
          <a:p>
            <a:pPr lvl="1"/>
            <a:r>
              <a:rPr lang="pt-BR" dirty="0" smtClean="0"/>
              <a:t>Uma das formas mais modernas de armazenamento de dados;</a:t>
            </a:r>
          </a:p>
          <a:p>
            <a:pPr lvl="1"/>
            <a:r>
              <a:rPr lang="pt-BR" dirty="0" smtClean="0"/>
              <a:t>Caracterizada pelo uso de técnicas óticas de laser, em vez do eletro-magnetismo;</a:t>
            </a:r>
          </a:p>
          <a:p>
            <a:pPr lvl="1"/>
            <a:r>
              <a:rPr lang="pt-BR" dirty="0" smtClean="0"/>
              <a:t>Um CD, DVD ou </a:t>
            </a:r>
            <a:r>
              <a:rPr lang="pt-BR" dirty="0" err="1" smtClean="0"/>
              <a:t>Blue-Ray</a:t>
            </a:r>
            <a:r>
              <a:rPr lang="pt-BR" dirty="0" smtClean="0"/>
              <a:t> pode armazenar caracteres, sons e imagens;</a:t>
            </a:r>
          </a:p>
          <a:p>
            <a:pPr lvl="1"/>
            <a:r>
              <a:rPr lang="pt-BR" dirty="0" smtClean="0"/>
              <a:t>Elemento básico dos sistemas </a:t>
            </a:r>
            <a:r>
              <a:rPr lang="pt-BR" dirty="0" err="1" smtClean="0"/>
              <a:t>multimídea</a:t>
            </a:r>
            <a:r>
              <a:rPr lang="pt-BR" dirty="0" smtClean="0"/>
              <a:t> (sistema cujas unidades de entrada e saída trabalham com várias formas distintas de mídia ao mesmo tempo)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CD-ROM:</a:t>
            </a:r>
          </a:p>
          <a:p>
            <a:r>
              <a:rPr lang="pt-BR" dirty="0" smtClean="0"/>
              <a:t>WORM: (</a:t>
            </a:r>
            <a:r>
              <a:rPr lang="pt-BR" dirty="0" err="1" smtClean="0"/>
              <a:t>Write</a:t>
            </a:r>
            <a:r>
              <a:rPr lang="pt-BR" dirty="0" smtClean="0"/>
              <a:t> </a:t>
            </a:r>
            <a:r>
              <a:rPr lang="pt-BR" dirty="0" err="1" smtClean="0"/>
              <a:t>Once</a:t>
            </a:r>
            <a:r>
              <a:rPr lang="pt-BR" dirty="0" smtClean="0"/>
              <a:t>, </a:t>
            </a:r>
            <a:r>
              <a:rPr lang="pt-BR" dirty="0" err="1" smtClean="0"/>
              <a:t>Read</a:t>
            </a:r>
            <a:r>
              <a:rPr lang="pt-BR" dirty="0" smtClean="0"/>
              <a:t> </a:t>
            </a:r>
            <a:r>
              <a:rPr lang="pt-BR" dirty="0" err="1" smtClean="0"/>
              <a:t>Many</a:t>
            </a:r>
            <a:r>
              <a:rPr lang="pt-BR" dirty="0" smtClean="0"/>
              <a:t>) – Discos óticos que podem ser gravados apenas uma vez, mas lidos inúmeras vezes;</a:t>
            </a:r>
          </a:p>
          <a:p>
            <a:r>
              <a:rPr lang="pt-BR" dirty="0" smtClean="0"/>
              <a:t>Discos Apagáveis: (Magneto </a:t>
            </a:r>
            <a:r>
              <a:rPr lang="pt-BR" dirty="0" err="1" smtClean="0"/>
              <a:t>Optical</a:t>
            </a:r>
            <a:r>
              <a:rPr lang="pt-BR" dirty="0" smtClean="0"/>
              <a:t> </a:t>
            </a:r>
            <a:r>
              <a:rPr lang="pt-BR" dirty="0" err="1" smtClean="0"/>
              <a:t>Erasable</a:t>
            </a:r>
            <a:r>
              <a:rPr lang="pt-BR" dirty="0" smtClean="0"/>
              <a:t> Disk) – Discos regraváveis, que permitem inúmeras atualizações.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Memórias Flash</a:t>
            </a:r>
          </a:p>
          <a:p>
            <a:pPr lvl="1"/>
            <a:r>
              <a:rPr lang="pt-BR" dirty="0" smtClean="0"/>
              <a:t>É uma memória do tipo EEPROM (</a:t>
            </a:r>
            <a:r>
              <a:rPr lang="pt-BR" dirty="0" err="1" smtClean="0"/>
              <a:t>Electrically-Erasable</a:t>
            </a:r>
            <a:r>
              <a:rPr lang="pt-BR" dirty="0" smtClean="0"/>
              <a:t> </a:t>
            </a:r>
            <a:r>
              <a:rPr lang="pt-BR" dirty="0" err="1" smtClean="0"/>
              <a:t>Programmable</a:t>
            </a:r>
            <a:r>
              <a:rPr lang="pt-BR" dirty="0" smtClean="0"/>
              <a:t> </a:t>
            </a:r>
            <a:r>
              <a:rPr lang="pt-BR" dirty="0" err="1" smtClean="0"/>
              <a:t>Read-Only</a:t>
            </a:r>
            <a:r>
              <a:rPr lang="pt-BR" dirty="0" smtClean="0"/>
              <a:t> Memory) desenvolvida em 1980 pela Toshiba;</a:t>
            </a:r>
          </a:p>
          <a:p>
            <a:pPr lvl="1"/>
            <a:r>
              <a:rPr lang="pt-BR" dirty="0" smtClean="0"/>
              <a:t>Tem funcionamento igual ao da memória RAM, porém não necessita de alimentação para armazenamento dos dados (apenas para escrever)</a:t>
            </a:r>
          </a:p>
          <a:p>
            <a:pPr lvl="1"/>
            <a:r>
              <a:rPr lang="pt-BR" dirty="0" smtClean="0"/>
              <a:t>Sua leitura e escrita levam mais tempo que as memórias RAM;</a:t>
            </a:r>
          </a:p>
          <a:p>
            <a:pPr lvl="1"/>
            <a:r>
              <a:rPr lang="pt-BR" dirty="0" smtClean="0"/>
              <a:t>Possuem tempo de vida útil.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Mouse</a:t>
            </a:r>
          </a:p>
          <a:p>
            <a:pPr lvl="1"/>
            <a:r>
              <a:rPr lang="pt-BR" dirty="0" smtClean="0"/>
              <a:t>É um apontador eletrônico cujos movimentos são transmitidos a um cursor em forma de seta, prestando-se à entrada de dados e instruções;</a:t>
            </a:r>
          </a:p>
          <a:p>
            <a:pPr lvl="1"/>
            <a:r>
              <a:rPr lang="pt-BR" dirty="0" smtClean="0"/>
              <a:t>O mouse substitui, com vantagem, o teclado em uma série de tarefas, porém não o torna indispensável (ex. entrada de texto).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Trackball</a:t>
            </a:r>
            <a:r>
              <a:rPr lang="pt-BR" dirty="0" smtClean="0"/>
              <a:t> ou </a:t>
            </a:r>
            <a:r>
              <a:rPr lang="pt-BR" dirty="0" err="1" smtClean="0"/>
              <a:t>Ballpoint</a:t>
            </a:r>
            <a:endParaRPr lang="pt-BR" dirty="0" smtClean="0"/>
          </a:p>
          <a:p>
            <a:pPr lvl="1"/>
            <a:r>
              <a:rPr lang="pt-BR" dirty="0" smtClean="0"/>
              <a:t>Espécie de mouse, do qual foi o precursor, junto ao teclado dos computadores portáteis como notebooks</a:t>
            </a:r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Scanners ou Digitalizadores</a:t>
            </a:r>
          </a:p>
          <a:p>
            <a:pPr lvl="1"/>
            <a:r>
              <a:rPr lang="pt-BR" dirty="0" smtClean="0"/>
              <a:t>Dispositivo de entrada que digitaliza objetos escritos, desenhos (figuras) e fotografias sobre papel ou qualquer outro meio e armazena essas informações sob forma de sinais digitais, em arquivos.</a:t>
            </a:r>
          </a:p>
          <a:p>
            <a:pPr lvl="1"/>
            <a:r>
              <a:rPr lang="pt-BR" dirty="0" smtClean="0"/>
              <a:t>As mesas que suportam scanners são chamadas  MESAS DIGITALIZADORAS.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Plotters</a:t>
            </a:r>
          </a:p>
          <a:p>
            <a:pPr lvl="1"/>
            <a:r>
              <a:rPr lang="pt-BR" dirty="0" smtClean="0"/>
              <a:t>Dispositivo de saída constituído de um mecanismo que produz desenhos, gráficos e diagramas baseados em linhas contínuas através de movimentos de elementos </a:t>
            </a:r>
            <a:r>
              <a:rPr lang="pt-BR" dirty="0" err="1" smtClean="0"/>
              <a:t>traçadores</a:t>
            </a:r>
            <a:r>
              <a:rPr lang="pt-BR" dirty="0" smtClean="0"/>
              <a:t> sobre a superfície de papel ou outro meio.</a:t>
            </a:r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Joystick</a:t>
            </a:r>
          </a:p>
          <a:p>
            <a:pPr lvl="1"/>
            <a:r>
              <a:rPr lang="pt-BR" dirty="0" smtClean="0"/>
              <a:t>Unidade de entrada utilizada para controle de cursor, deslocamento de imagens na tela e comandos de eventos.</a:t>
            </a:r>
          </a:p>
          <a:p>
            <a:pPr lvl="1"/>
            <a:r>
              <a:rPr lang="pt-BR" dirty="0" smtClean="0"/>
              <a:t>É munidos de hastes e botões;</a:t>
            </a:r>
            <a:endParaRPr lang="pt-BR" dirty="0"/>
          </a:p>
          <a:p>
            <a:r>
              <a:rPr lang="pt-BR" dirty="0" smtClean="0"/>
              <a:t>Modem</a:t>
            </a:r>
          </a:p>
          <a:p>
            <a:pPr lvl="1"/>
            <a:r>
              <a:rPr lang="pt-BR" dirty="0" smtClean="0"/>
              <a:t>Unidade de comunicação que modula e </a:t>
            </a:r>
            <a:r>
              <a:rPr lang="pt-BR" dirty="0" err="1" smtClean="0"/>
              <a:t>demodula</a:t>
            </a:r>
            <a:r>
              <a:rPr lang="pt-BR" dirty="0" smtClean="0"/>
              <a:t> sinais digitais, permitindo troca de programas e dados entre equipamentos de computação, a médias e longas distâncias.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Fax-Modem</a:t>
            </a:r>
          </a:p>
          <a:p>
            <a:pPr lvl="1"/>
            <a:r>
              <a:rPr lang="pt-BR" dirty="0" smtClean="0"/>
              <a:t>Em um </a:t>
            </a:r>
            <a:r>
              <a:rPr lang="pt-BR" dirty="0" err="1" smtClean="0"/>
              <a:t>slot</a:t>
            </a:r>
            <a:r>
              <a:rPr lang="pt-BR" dirty="0" smtClean="0"/>
              <a:t> de expansão do microcomputador pode-se encaixar uma placa de faz o que lhe proporcionará recursos semelhantes a de um </a:t>
            </a:r>
            <a:r>
              <a:rPr lang="pt-BR" dirty="0" err="1" smtClean="0"/>
              <a:t>fac-simile</a:t>
            </a:r>
            <a:r>
              <a:rPr lang="pt-BR" dirty="0" smtClean="0"/>
              <a:t> (fax) comum.</a:t>
            </a:r>
            <a:endParaRPr lang="pt-BR" dirty="0"/>
          </a:p>
          <a:p>
            <a:r>
              <a:rPr lang="pt-BR" dirty="0" smtClean="0"/>
              <a:t>Sintetizador de Voz</a:t>
            </a:r>
          </a:p>
          <a:p>
            <a:pPr lvl="1"/>
            <a:r>
              <a:rPr lang="pt-BR" dirty="0" smtClean="0"/>
              <a:t>Saída de informações via voz, através da codificação e repetição de frases pré-comunicadas, ou por transformação de sinais digitais em </a:t>
            </a:r>
            <a:r>
              <a:rPr lang="pt-BR" smtClean="0"/>
              <a:t>sinais sonoros.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88" y="1556792"/>
            <a:ext cx="779543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Monitor de vídeo:</a:t>
            </a:r>
          </a:p>
          <a:p>
            <a:pPr lvl="1"/>
            <a:r>
              <a:rPr lang="pt-BR" dirty="0" smtClean="0"/>
              <a:t>Equipamento provido de TRC (Tudo de Raios Catódicos) ou MCL (Monitor de Cristal Líquido);</a:t>
            </a:r>
          </a:p>
          <a:p>
            <a:pPr lvl="1"/>
            <a:r>
              <a:rPr lang="pt-BR" dirty="0" smtClean="0"/>
              <a:t>Monitores monocromáticos (MDA): verde, âmbar ou branco;</a:t>
            </a:r>
          </a:p>
          <a:p>
            <a:pPr lvl="1"/>
            <a:r>
              <a:rPr lang="pt-BR" dirty="0" smtClean="0"/>
              <a:t>Monitores </a:t>
            </a:r>
            <a:r>
              <a:rPr lang="pt-BR" dirty="0" err="1" smtClean="0"/>
              <a:t>Policromáticos</a:t>
            </a:r>
            <a:r>
              <a:rPr lang="pt-BR" dirty="0" smtClean="0"/>
              <a:t>:</a:t>
            </a:r>
            <a:r>
              <a:rPr lang="pt-BR" dirty="0"/>
              <a:t> </a:t>
            </a:r>
            <a:r>
              <a:rPr lang="pt-BR" dirty="0" smtClean="0"/>
              <a:t>CGA, EGA, VGA e Super VGA;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MONITORES POLICROMÁTICOS:</a:t>
            </a:r>
          </a:p>
          <a:p>
            <a:pPr lvl="1"/>
            <a:r>
              <a:rPr lang="pt-BR" dirty="0" smtClean="0"/>
              <a:t>CGA: processa até 4 cores simultaneamente e possui baixa resolução gráfica;</a:t>
            </a:r>
          </a:p>
          <a:p>
            <a:pPr lvl="1"/>
            <a:r>
              <a:rPr lang="pt-BR" dirty="0" smtClean="0"/>
              <a:t>EGA: processa até 16 cores simultaneamente e tem média resolução gráfica;</a:t>
            </a:r>
          </a:p>
          <a:p>
            <a:pPr lvl="1"/>
            <a:r>
              <a:rPr lang="pt-BR" dirty="0" smtClean="0"/>
              <a:t>VGA: processa mais de 16 cores simultaneamente, com altíssima resolução;</a:t>
            </a:r>
          </a:p>
          <a:p>
            <a:pPr lvl="1"/>
            <a:r>
              <a:rPr lang="pt-BR" dirty="0" smtClean="0"/>
              <a:t>Super VGA: mostra 256 cores simultaneamente, com altíssima resolução gráfica.</a:t>
            </a:r>
          </a:p>
          <a:p>
            <a:pPr lvl="1"/>
            <a:r>
              <a:rPr lang="pt-BR" dirty="0" smtClean="0"/>
              <a:t>A resolução gráfica responde pela qualidade da imagem exibida pelo monitor.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Teclados:</a:t>
            </a:r>
          </a:p>
          <a:p>
            <a:pPr lvl="1"/>
            <a:r>
              <a:rPr lang="pt-BR" dirty="0" smtClean="0"/>
              <a:t>Semelhante ao teclado da máquina de escrever, com algumas teclas não usuais na datilografia e um teclado numérico reduzido;</a:t>
            </a:r>
            <a:endParaRPr lang="pt-BR" dirty="0"/>
          </a:p>
          <a:p>
            <a:r>
              <a:rPr lang="pt-BR" dirty="0" smtClean="0"/>
              <a:t>Impressoras:</a:t>
            </a:r>
          </a:p>
          <a:p>
            <a:pPr lvl="1"/>
            <a:r>
              <a:rPr lang="pt-BR" dirty="0" smtClean="0"/>
              <a:t>Matriciais, de agulhas, jatos de tinta ou laser;</a:t>
            </a:r>
            <a:endParaRPr lang="pt-BR" dirty="0"/>
          </a:p>
          <a:p>
            <a:r>
              <a:rPr lang="pt-BR" dirty="0" smtClean="0"/>
              <a:t>Leitora ótica:</a:t>
            </a:r>
          </a:p>
          <a:p>
            <a:pPr lvl="1"/>
            <a:r>
              <a:rPr lang="pt-BR" dirty="0" smtClean="0"/>
              <a:t>São aceitos os próprios documento originais. A unidade de leitura compara as formas impressas com as formas dos caracteres gravados em sua memória.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Leitora de Caracteres Magnéticos:</a:t>
            </a:r>
          </a:p>
          <a:p>
            <a:pPr lvl="1"/>
            <a:r>
              <a:rPr lang="pt-BR" dirty="0" smtClean="0"/>
              <a:t>São aceitos os próprios documentos originais. As informações são impressas com uma tinta magnetizável.</a:t>
            </a:r>
          </a:p>
          <a:p>
            <a:pPr lvl="1"/>
            <a:r>
              <a:rPr lang="pt-BR" dirty="0" smtClean="0"/>
              <a:t>Os caracteres são imantados na entrada, lidos e, em seguida </a:t>
            </a:r>
            <a:r>
              <a:rPr lang="pt-BR" dirty="0" err="1" smtClean="0"/>
              <a:t>desimantados</a:t>
            </a:r>
            <a:r>
              <a:rPr lang="pt-BR" dirty="0" smtClean="0"/>
              <a:t>.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Unidade de Disco Magnético Flexível:</a:t>
            </a:r>
          </a:p>
          <a:p>
            <a:pPr lvl="1"/>
            <a:r>
              <a:rPr lang="pt-BR" dirty="0" smtClean="0"/>
              <a:t>Destinadas a disquetes de alta densidade, dupla face e 3 ½ polegadas de diâmetro (Disk Drive ou Drive).</a:t>
            </a: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Leitor de Código de Barras:</a:t>
            </a:r>
          </a:p>
          <a:p>
            <a:pPr lvl="1"/>
            <a:r>
              <a:rPr lang="pt-BR" dirty="0" smtClean="0"/>
              <a:t>Consistem basicamente em um foto detector e em um decodificador, acondicionados em um dispositivo conhecido como CANETA ÓTICA, através da qual são fornecidas ao computador as informações contidas na etiqueta.</a:t>
            </a:r>
          </a:p>
          <a:p>
            <a:pPr lvl="1"/>
            <a:r>
              <a:rPr lang="pt-BR" dirty="0" smtClean="0"/>
              <a:t>Há diversos métodos de codificação de dados através de barras: Todos se baseiam em sucessão de listras escuras de largura variável intercaladas por espaços claros, passível de ser interpretada por processos óticos.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UNIDADES DE ENTRADA E SAÍDA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Tela Sensível ao Toque:</a:t>
            </a:r>
          </a:p>
          <a:p>
            <a:pPr lvl="1"/>
            <a:r>
              <a:rPr lang="pt-BR" dirty="0" smtClean="0"/>
              <a:t>Dispositivo de entrada que permite ao usuário selecionar opções através de indicações sobre o vídeo, que se constituem um painel sensível a pressões.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877</Words>
  <Application>Microsoft Office PowerPoint</Application>
  <PresentationFormat>Apresentação na tela (4:3)</PresentationFormat>
  <Paragraphs>77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Tema do Office</vt:lpstr>
      <vt:lpstr>Arquitetura Básica de um Computador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  <vt:lpstr>UNIDADES DE ENTRADA E SAÍDA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Arquitetura Básica de um Computador</dc:title>
  <dc:creator>Lelo</dc:creator>
  <cp:lastModifiedBy>Lelo</cp:lastModifiedBy>
  <cp:revision>6</cp:revision>
  <dcterms:created xsi:type="dcterms:W3CDTF">2011-08-15T19:19:31Z</dcterms:created>
  <dcterms:modified xsi:type="dcterms:W3CDTF">2011-08-15T20:13:33Z</dcterms:modified>
</cp:coreProperties>
</file>